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638" y="-164554"/>
            <a:ext cx="9186863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439863" y="3436267"/>
            <a:ext cx="6264275" cy="1655763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  <a:lvl2pPr marL="0" indent="0" algn="ctr">
              <a:spcBef>
                <a:spcPts val="0"/>
              </a:spcBef>
              <a:buNone/>
              <a:defRPr sz="3100"/>
            </a:lvl2pPr>
            <a:lvl3pPr marL="0" indent="0" algn="ctr">
              <a:spcBef>
                <a:spcPts val="0"/>
              </a:spcBef>
              <a:buNone/>
              <a:defRPr sz="315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Speaker Name / Title / Session</a:t>
            </a:r>
          </a:p>
        </p:txBody>
      </p:sp>
    </p:spTree>
    <p:extLst>
      <p:ext uri="{BB962C8B-B14F-4D97-AF65-F5344CB8AC3E}">
        <p14:creationId xmlns:p14="http://schemas.microsoft.com/office/powerpoint/2010/main" val="338798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175" y="-11113"/>
            <a:ext cx="9150350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r>
              <a:rPr lang="fr-CH" dirty="0" err="1"/>
              <a:t>Your</a:t>
            </a:r>
            <a:r>
              <a:rPr lang="fr-CH" dirty="0"/>
              <a:t> </a:t>
            </a:r>
            <a:r>
              <a:rPr lang="fr-CH" dirty="0" err="1"/>
              <a:t>text</a:t>
            </a:r>
            <a:r>
              <a:rPr lang="fr-CH" dirty="0"/>
              <a:t> </a:t>
            </a:r>
            <a:r>
              <a:rPr lang="fr-CH" dirty="0" err="1"/>
              <a:t>here</a:t>
            </a:r>
            <a:endParaRPr lang="fr-CH" dirty="0"/>
          </a:p>
          <a:p>
            <a:pPr lvl="0"/>
            <a:endParaRPr lang="fr-CH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52320" y="4767263"/>
            <a:ext cx="47741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30E58A-B070-4608-901E-8B0B7C8E5C4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6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-11113"/>
            <a:ext cx="9150350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52320" y="4767263"/>
            <a:ext cx="47741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30E58A-B070-4608-901E-8B0B7C8E5C4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4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-11113"/>
            <a:ext cx="9150350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52320" y="4767263"/>
            <a:ext cx="47741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30E58A-B070-4608-901E-8B0B7C8E5C4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4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452320" y="4767263"/>
            <a:ext cx="47741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30E58A-B070-4608-901E-8B0B7C8E5C4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3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2.1 </a:t>
            </a:r>
            <a:r>
              <a:rPr lang="en-US" dirty="0"/>
              <a:t>James Reilly, USGS, Dept. of Interior, United States of America (USA) Scene Setting</a:t>
            </a:r>
          </a:p>
          <a:p>
            <a:pPr marL="457200" indent="-457200">
              <a:buFontTx/>
              <a:buChar char="-"/>
            </a:pPr>
            <a:r>
              <a:rPr lang="en-US" dirty="0"/>
              <a:t>Outlined longstanding partnership between Australia and USA</a:t>
            </a:r>
          </a:p>
          <a:p>
            <a:pPr marL="457200" indent="-457200">
              <a:buFontTx/>
              <a:buChar char="-"/>
            </a:pPr>
            <a:r>
              <a:rPr lang="en-US" dirty="0"/>
              <a:t>Minister </a:t>
            </a:r>
            <a:r>
              <a:rPr lang="en-US" dirty="0" err="1"/>
              <a:t>Canavan</a:t>
            </a:r>
            <a:r>
              <a:rPr lang="en-US" dirty="0"/>
              <a:t> highlighted (source: industry report) US$1.5 Trillion total EO value 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7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Item 2.2 Interventions  </a:t>
            </a:r>
          </a:p>
          <a:p>
            <a:r>
              <a:rPr lang="en-US" dirty="0"/>
              <a:t>Nino </a:t>
            </a:r>
            <a:r>
              <a:rPr lang="en-US" dirty="0" err="1"/>
              <a:t>Tandilashvili</a:t>
            </a:r>
            <a:r>
              <a:rPr lang="en-US" dirty="0"/>
              <a:t>, Hon. Minister, Georgia</a:t>
            </a:r>
          </a:p>
          <a:p>
            <a:pPr marL="457200" indent="-457200">
              <a:buFontTx/>
              <a:buChar char="-"/>
            </a:pPr>
            <a:r>
              <a:rPr lang="en-US" dirty="0"/>
              <a:t>GEO engagement priorities important and depend on up-to-date thematic data, also regional/global work </a:t>
            </a:r>
          </a:p>
          <a:p>
            <a:pPr marL="457200" indent="-457200">
              <a:buFontTx/>
              <a:buChar char="-"/>
            </a:pPr>
            <a:r>
              <a:rPr lang="en-US" dirty="0"/>
              <a:t>Georgia is working on open data policy: national data sharing and monitoring platforms</a:t>
            </a:r>
          </a:p>
          <a:p>
            <a:pPr marL="457200" indent="-457200">
              <a:buFontTx/>
              <a:buChar char="-"/>
            </a:pPr>
            <a:r>
              <a:rPr lang="en-US" dirty="0"/>
              <a:t>Also require a comprehensive hydro meteorological system and data to support decision making 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1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Item 2.2 Interventions  </a:t>
            </a:r>
          </a:p>
          <a:p>
            <a:r>
              <a:rPr lang="en-US" dirty="0" err="1"/>
              <a:t>Pengde</a:t>
            </a:r>
            <a:r>
              <a:rPr lang="en-US" dirty="0"/>
              <a:t> Li, China</a:t>
            </a:r>
          </a:p>
          <a:p>
            <a:pPr marL="457200" indent="-457200">
              <a:buFontTx/>
              <a:buChar char="-"/>
            </a:pPr>
            <a:r>
              <a:rPr lang="en-US" dirty="0"/>
              <a:t>Using state-of-the-art tools and technologies to manage the environment, collaboration with Australia and USA made this possible</a:t>
            </a:r>
          </a:p>
          <a:p>
            <a:pPr marL="457200" indent="-457200">
              <a:buFontTx/>
              <a:buChar char="-"/>
            </a:pPr>
            <a:r>
              <a:rPr lang="en-US" dirty="0"/>
              <a:t>Silk Road and Belt can help with further collaboration, notably with developing countries</a:t>
            </a:r>
          </a:p>
          <a:p>
            <a:pPr marL="457200" indent="-457200">
              <a:buFontTx/>
              <a:buChar char="-"/>
            </a:pPr>
            <a:r>
              <a:rPr lang="en-US" dirty="0"/>
              <a:t>Developed countries and developing countries can all work together through the GEO community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0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Item 2.2 Interventions  </a:t>
            </a:r>
          </a:p>
          <a:p>
            <a:r>
              <a:rPr lang="en-US" dirty="0"/>
              <a:t>Julie </a:t>
            </a:r>
            <a:r>
              <a:rPr lang="en-US" dirty="0" err="1"/>
              <a:t>Duhaut-Bedos</a:t>
            </a:r>
            <a:r>
              <a:rPr lang="en-US" dirty="0"/>
              <a:t>, on behalf of France</a:t>
            </a:r>
          </a:p>
          <a:p>
            <a:pPr marL="457200" indent="-457200">
              <a:buFontTx/>
              <a:buChar char="-"/>
            </a:pPr>
            <a:r>
              <a:rPr lang="en-US" dirty="0"/>
              <a:t>To tackle climate challenges community needs to </a:t>
            </a:r>
            <a:r>
              <a:rPr lang="en-US" dirty="0" err="1"/>
              <a:t>mobilise</a:t>
            </a:r>
            <a:r>
              <a:rPr lang="en-US" dirty="0"/>
              <a:t> and work together, GEO provides such a platform. </a:t>
            </a:r>
            <a:r>
              <a:rPr lang="en-US" dirty="0" err="1"/>
              <a:t>Talanoa</a:t>
            </a:r>
            <a:r>
              <a:rPr lang="en-US" dirty="0"/>
              <a:t> statement is an important outcome this week</a:t>
            </a:r>
          </a:p>
          <a:p>
            <a:pPr marL="457200" indent="-457200">
              <a:buFontTx/>
              <a:buChar char="-"/>
            </a:pPr>
            <a:r>
              <a:rPr lang="en-US" dirty="0"/>
              <a:t>France supports CREWS, which is active in the region</a:t>
            </a:r>
          </a:p>
          <a:p>
            <a:pPr marL="457200" indent="-457200">
              <a:buFontTx/>
              <a:buChar char="-"/>
            </a:pPr>
            <a:r>
              <a:rPr lang="en-US" dirty="0"/>
              <a:t>€10m for the “Pacific Initiative for biodiversity, climate change and resilience” from France, along with Australia, New Zealand and Canada</a:t>
            </a:r>
          </a:p>
          <a:p>
            <a:pPr marL="457200" indent="-457200">
              <a:buFontTx/>
              <a:buChar char="-"/>
            </a:pPr>
            <a:r>
              <a:rPr lang="en-US" dirty="0"/>
              <a:t>€15m for the New Caledonia TIGA project supporting biodiversity innovation</a:t>
            </a:r>
          </a:p>
          <a:p>
            <a:pPr marL="457200" indent="-457200">
              <a:buFontTx/>
              <a:buChar char="-"/>
            </a:pPr>
            <a:r>
              <a:rPr lang="en-US" dirty="0"/>
              <a:t>Also Space Climate Observatory supporting local scale work, integration and its coordination </a:t>
            </a:r>
            <a:r>
              <a:rPr lang="en-US"/>
              <a:t>with Australia open </a:t>
            </a:r>
            <a:r>
              <a:rPr lang="en-US" dirty="0"/>
              <a:t>data cube work is important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86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2.2 Interventions  </a:t>
            </a:r>
          </a:p>
          <a:p>
            <a:r>
              <a:rPr lang="en-US" dirty="0"/>
              <a:t>Ingrid </a:t>
            </a:r>
            <a:r>
              <a:rPr lang="en-US" dirty="0" err="1"/>
              <a:t>Soughworth</a:t>
            </a:r>
            <a:r>
              <a:rPr lang="en-US" dirty="0"/>
              <a:t>, United Kingdom</a:t>
            </a:r>
          </a:p>
          <a:p>
            <a:pPr marL="457200" indent="-457200">
              <a:buFontTx/>
              <a:buChar char="-"/>
            </a:pPr>
            <a:r>
              <a:rPr lang="en-US" dirty="0"/>
              <a:t>Third call for UK International Partnership Programme (IPP) addressing global issues</a:t>
            </a:r>
          </a:p>
          <a:p>
            <a:pPr marL="457200" indent="-457200">
              <a:buFontTx/>
              <a:buChar char="-"/>
            </a:pPr>
            <a:r>
              <a:rPr lang="en-US" dirty="0"/>
              <a:t>Data Science Hub in Scotland (supported by UK Aid – DFID)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88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2.2 Interventions  </a:t>
            </a:r>
          </a:p>
          <a:p>
            <a:r>
              <a:rPr lang="en-US" dirty="0" err="1"/>
              <a:t>Mikko</a:t>
            </a:r>
            <a:r>
              <a:rPr lang="en-US" dirty="0"/>
              <a:t> </a:t>
            </a:r>
            <a:r>
              <a:rPr lang="en-US" dirty="0" err="1"/>
              <a:t>Strahlendorff</a:t>
            </a:r>
            <a:r>
              <a:rPr lang="en-US" dirty="0"/>
              <a:t>, Finland</a:t>
            </a:r>
          </a:p>
          <a:p>
            <a:pPr marL="457200" indent="-457200">
              <a:buFontTx/>
              <a:buChar char="-"/>
            </a:pPr>
            <a:r>
              <a:rPr lang="en-US" dirty="0"/>
              <a:t>Development Aid being assigned as % of GDP</a:t>
            </a:r>
          </a:p>
          <a:p>
            <a:pPr marL="457200" indent="-457200">
              <a:buFontTx/>
              <a:buChar char="-"/>
            </a:pPr>
            <a:r>
              <a:rPr lang="en-US" dirty="0"/>
              <a:t>Finland is looking to link academic activities more broadly and GEO is a good platform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05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2.2 Interventions  </a:t>
            </a:r>
          </a:p>
          <a:p>
            <a:r>
              <a:rPr lang="en-US" dirty="0" err="1"/>
              <a:t>Mikko</a:t>
            </a:r>
            <a:r>
              <a:rPr lang="en-US" dirty="0"/>
              <a:t> </a:t>
            </a:r>
            <a:r>
              <a:rPr lang="en-US" dirty="0" err="1"/>
              <a:t>Strahlendorff</a:t>
            </a:r>
            <a:r>
              <a:rPr lang="en-US" dirty="0"/>
              <a:t>, Finland</a:t>
            </a:r>
          </a:p>
          <a:p>
            <a:pPr marL="457200" indent="-457200">
              <a:buFontTx/>
              <a:buChar char="-"/>
            </a:pPr>
            <a:r>
              <a:rPr lang="en-US" dirty="0"/>
              <a:t>Development Aid being assigned as % of GDP</a:t>
            </a:r>
          </a:p>
          <a:p>
            <a:pPr marL="457200" indent="-457200">
              <a:buFontTx/>
              <a:buChar char="-"/>
            </a:pPr>
            <a:r>
              <a:rPr lang="en-US" dirty="0"/>
              <a:t>Finland is looking to link academic activities more broadly and GEO is a good platform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21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2.3 </a:t>
            </a:r>
            <a:r>
              <a:rPr lang="en-US" dirty="0"/>
              <a:t>Nino </a:t>
            </a:r>
            <a:r>
              <a:rPr lang="en-US" dirty="0" err="1"/>
              <a:t>Tandilashvili</a:t>
            </a:r>
            <a:r>
              <a:rPr lang="en-US" dirty="0"/>
              <a:t>, Hon. Minister Georgia, Scene Setting </a:t>
            </a:r>
          </a:p>
          <a:p>
            <a:pPr marL="457200" indent="-457200">
              <a:buFontTx/>
              <a:buChar char="-"/>
            </a:pPr>
            <a:r>
              <a:rPr lang="en-US" dirty="0"/>
              <a:t>Youth, women, indigenous peoples and people with disabilities included in list of all persons and communities welcome in GEO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3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2.3 Interventions  </a:t>
            </a:r>
          </a:p>
          <a:p>
            <a:r>
              <a:rPr lang="en-US" dirty="0"/>
              <a:t>Lawrence </a:t>
            </a:r>
            <a:r>
              <a:rPr lang="en-US" dirty="0" err="1"/>
              <a:t>Friedl</a:t>
            </a:r>
            <a:r>
              <a:rPr lang="en-US" dirty="0"/>
              <a:t>, United States of America</a:t>
            </a:r>
          </a:p>
          <a:p>
            <a:pPr marL="457200" indent="-457200">
              <a:buFontTx/>
              <a:buChar char="-"/>
            </a:pPr>
            <a:r>
              <a:rPr lang="en-US" dirty="0"/>
              <a:t>Succession planning helps with sustainability</a:t>
            </a:r>
          </a:p>
          <a:p>
            <a:pPr marL="457200" indent="-457200">
              <a:buFontTx/>
              <a:buChar char="-"/>
            </a:pPr>
            <a:r>
              <a:rPr lang="en-US" dirty="0"/>
              <a:t>Encourage GEO to set up youth initiative, for example working with UN Major Group for Children and Youth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6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2.3 Interventions  </a:t>
            </a:r>
          </a:p>
          <a:p>
            <a:r>
              <a:rPr lang="en-US" dirty="0"/>
              <a:t>Romero </a:t>
            </a:r>
            <a:r>
              <a:rPr lang="en-US" dirty="0" err="1"/>
              <a:t>Filho</a:t>
            </a:r>
            <a:r>
              <a:rPr lang="en-US" dirty="0"/>
              <a:t>, Brazil</a:t>
            </a:r>
          </a:p>
          <a:p>
            <a:pPr marL="457200" indent="-457200">
              <a:buFontTx/>
              <a:buChar char="-"/>
            </a:pPr>
            <a:r>
              <a:rPr lang="en-US" dirty="0"/>
              <a:t>Open data infrastructure included as part of national space data infrastructure</a:t>
            </a:r>
          </a:p>
          <a:p>
            <a:pPr marL="457200" indent="-457200">
              <a:buFontTx/>
              <a:buChar char="-"/>
            </a:pPr>
            <a:r>
              <a:rPr lang="en-US" dirty="0"/>
              <a:t>INPE is responsible for these infrastructures, which monitor disasters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71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Item 2.3 Interventions  </a:t>
            </a:r>
          </a:p>
          <a:p>
            <a:r>
              <a:rPr lang="en-US" dirty="0"/>
              <a:t>Ruud Grim, Netherlands</a:t>
            </a:r>
          </a:p>
          <a:p>
            <a:pPr marL="457200" indent="-457200">
              <a:buFontTx/>
              <a:buChar char="-"/>
            </a:pPr>
            <a:r>
              <a:rPr lang="en-US" dirty="0"/>
              <a:t>Landsat and Copernicus have changed the global landscape for EO</a:t>
            </a:r>
          </a:p>
          <a:p>
            <a:pPr marL="457200" indent="-457200">
              <a:buFontTx/>
              <a:buChar char="-"/>
            </a:pPr>
            <a:r>
              <a:rPr lang="en-US" dirty="0"/>
              <a:t>EO should also be used in services to support citizens directly, we support a diverse GEO</a:t>
            </a:r>
          </a:p>
          <a:p>
            <a:pPr marL="457200" indent="-457200">
              <a:buFontTx/>
              <a:buChar char="-"/>
            </a:pPr>
            <a:r>
              <a:rPr lang="en-US" dirty="0"/>
              <a:t>Global Commission on Adaptation work important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2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Item 2.1 Interventions  </a:t>
            </a:r>
          </a:p>
          <a:p>
            <a:r>
              <a:rPr lang="en-US" dirty="0"/>
              <a:t>Jemal </a:t>
            </a:r>
            <a:r>
              <a:rPr lang="en-US" dirty="0" err="1"/>
              <a:t>Beker</a:t>
            </a:r>
            <a:r>
              <a:rPr lang="en-US" dirty="0"/>
              <a:t>, Hon. Minister Ethiopia </a:t>
            </a:r>
          </a:p>
          <a:p>
            <a:pPr marL="457200" indent="-457200">
              <a:buFontTx/>
              <a:buChar char="-"/>
            </a:pPr>
            <a:r>
              <a:rPr lang="en-US" dirty="0"/>
              <a:t>Ethiopia developing climate resilience via afforestation - 350m trees planted in one day. Led by Prime Minister, 2020 Nobel prize winner</a:t>
            </a:r>
          </a:p>
          <a:p>
            <a:pPr marL="457200" indent="-457200">
              <a:buFontTx/>
              <a:buChar char="-"/>
            </a:pPr>
            <a:r>
              <a:rPr lang="en-US" dirty="0"/>
              <a:t>Focus on digital transformation including support for Digital Earth Africa (host country)</a:t>
            </a:r>
          </a:p>
          <a:p>
            <a:pPr marL="457200" indent="-457200">
              <a:buFontTx/>
              <a:buChar char="-"/>
            </a:pPr>
            <a:r>
              <a:rPr lang="en-US" dirty="0"/>
              <a:t>Confirmed support for GEO vision and mission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8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Item 2.1 Interventions  </a:t>
            </a:r>
          </a:p>
          <a:p>
            <a:r>
              <a:rPr lang="en-US" dirty="0" err="1"/>
              <a:t>Cheikh</a:t>
            </a:r>
            <a:r>
              <a:rPr lang="en-US" dirty="0"/>
              <a:t> </a:t>
            </a:r>
            <a:r>
              <a:rPr lang="en-US" dirty="0" err="1"/>
              <a:t>Oumar</a:t>
            </a:r>
            <a:r>
              <a:rPr lang="en-US" dirty="0"/>
              <a:t> Anne, Hon. Minister Senegal</a:t>
            </a:r>
          </a:p>
          <a:p>
            <a:pPr marL="457200" indent="-457200">
              <a:buFontTx/>
              <a:buChar char="-"/>
            </a:pPr>
            <a:r>
              <a:rPr lang="en-US" dirty="0"/>
              <a:t>Reaffirms commitment to GEO, notably members of Executive Committee and </a:t>
            </a:r>
            <a:r>
              <a:rPr lang="en-US" dirty="0" err="1"/>
              <a:t>AfriGEO</a:t>
            </a: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Support African Space Strategy, as well as technology and human resources investments 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5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Item 2.1 Interventions  </a:t>
            </a:r>
          </a:p>
          <a:p>
            <a:r>
              <a:rPr lang="en-US" dirty="0" err="1"/>
              <a:t>Sahar</a:t>
            </a:r>
            <a:r>
              <a:rPr lang="en-US" dirty="0"/>
              <a:t> </a:t>
            </a:r>
            <a:r>
              <a:rPr lang="en-US" dirty="0" err="1"/>
              <a:t>Mosalman</a:t>
            </a:r>
            <a:r>
              <a:rPr lang="en-US" dirty="0"/>
              <a:t>, Hon. Minister Iran</a:t>
            </a:r>
          </a:p>
          <a:p>
            <a:pPr marL="457200" indent="-457200">
              <a:buFontTx/>
              <a:buChar char="-"/>
            </a:pPr>
            <a:r>
              <a:rPr lang="en-US" dirty="0"/>
              <a:t>Iran also WMO member, highlighting global warming challenges, notably disasters</a:t>
            </a:r>
          </a:p>
          <a:p>
            <a:pPr marL="457200" indent="-457200">
              <a:buFontTx/>
              <a:buChar char="-"/>
            </a:pPr>
            <a:r>
              <a:rPr lang="en-US" dirty="0"/>
              <a:t>Hydro meteorological data informs decisions</a:t>
            </a:r>
          </a:p>
          <a:p>
            <a:pPr marL="457200" indent="-457200">
              <a:buFontTx/>
              <a:buChar char="-"/>
            </a:pPr>
            <a:r>
              <a:rPr lang="en-US" dirty="0"/>
              <a:t>A number of digital platforms being supported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7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2.1 Interventions  </a:t>
            </a:r>
          </a:p>
          <a:p>
            <a:r>
              <a:rPr lang="en-US" dirty="0" err="1"/>
              <a:t>Viorel</a:t>
            </a:r>
            <a:r>
              <a:rPr lang="en-US" dirty="0"/>
              <a:t> </a:t>
            </a:r>
            <a:r>
              <a:rPr lang="en-US" dirty="0" err="1"/>
              <a:t>Vulturescu</a:t>
            </a:r>
            <a:r>
              <a:rPr lang="en-US" dirty="0"/>
              <a:t>, Romania</a:t>
            </a:r>
          </a:p>
          <a:p>
            <a:pPr marL="457200" indent="-457200">
              <a:buFontTx/>
              <a:buChar char="-"/>
            </a:pPr>
            <a:r>
              <a:rPr lang="en-US" dirty="0"/>
              <a:t>Acknowledges GEO results, particularly as voluntary organisation</a:t>
            </a:r>
          </a:p>
          <a:p>
            <a:pPr marL="457200" indent="-457200">
              <a:buFontTx/>
              <a:buChar char="-"/>
            </a:pPr>
            <a:r>
              <a:rPr lang="en-US" dirty="0"/>
              <a:t>Making investments and developing strategy for space research and innovation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5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Item 2.1 Interventions  </a:t>
            </a:r>
          </a:p>
          <a:p>
            <a:r>
              <a:rPr lang="en-US" dirty="0" err="1"/>
              <a:t>Karine</a:t>
            </a:r>
            <a:r>
              <a:rPr lang="en-US" dirty="0"/>
              <a:t> </a:t>
            </a:r>
            <a:r>
              <a:rPr lang="en-US" dirty="0" err="1"/>
              <a:t>Siegwart</a:t>
            </a:r>
            <a:r>
              <a:rPr lang="en-US" dirty="0"/>
              <a:t>, Switzerland</a:t>
            </a:r>
          </a:p>
          <a:p>
            <a:pPr marL="457200" indent="-457200">
              <a:buFontTx/>
              <a:buChar char="-"/>
            </a:pPr>
            <a:r>
              <a:rPr lang="en-US" dirty="0"/>
              <a:t>Swiss data cube shows the power of GEO</a:t>
            </a:r>
          </a:p>
          <a:p>
            <a:pPr marL="457200" indent="-457200">
              <a:buFontTx/>
              <a:buChar char="-"/>
            </a:pPr>
            <a:r>
              <a:rPr lang="en-US" dirty="0"/>
              <a:t>Governments role in GEO is to provide an enabling environment across sectors</a:t>
            </a:r>
          </a:p>
          <a:p>
            <a:pPr marL="457200" indent="-457200">
              <a:buFontTx/>
              <a:buChar char="-"/>
            </a:pPr>
            <a:r>
              <a:rPr lang="en-US" dirty="0"/>
              <a:t>Numerous strategies: open government and open data Swiss portal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0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Item 2.1 Interventions  </a:t>
            </a:r>
          </a:p>
          <a:p>
            <a:r>
              <a:rPr lang="en-US" dirty="0" err="1"/>
              <a:t>Mikko</a:t>
            </a:r>
            <a:r>
              <a:rPr lang="en-US" dirty="0"/>
              <a:t> </a:t>
            </a:r>
            <a:r>
              <a:rPr lang="en-US" dirty="0" err="1"/>
              <a:t>Strahlendorff</a:t>
            </a:r>
            <a:r>
              <a:rPr lang="en-US" dirty="0"/>
              <a:t>, Finland</a:t>
            </a:r>
          </a:p>
          <a:p>
            <a:pPr marL="457200" indent="-457200">
              <a:buFontTx/>
              <a:buChar char="-"/>
            </a:pPr>
            <a:r>
              <a:rPr lang="en-US" dirty="0"/>
              <a:t>Rapid climate change is affecting </a:t>
            </a:r>
          </a:p>
          <a:p>
            <a:pPr marL="457200" indent="-457200">
              <a:buFontTx/>
              <a:buChar char="-"/>
            </a:pPr>
            <a:r>
              <a:rPr lang="en-US" dirty="0"/>
              <a:t>Arctic GEOSS can support work in indigenous communities and of the Arctic Council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6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Item 2.1 Interventions  </a:t>
            </a:r>
          </a:p>
          <a:p>
            <a:r>
              <a:rPr lang="en-US" dirty="0" err="1"/>
              <a:t>Mykola</a:t>
            </a:r>
            <a:r>
              <a:rPr lang="en-US" dirty="0"/>
              <a:t> </a:t>
            </a:r>
            <a:r>
              <a:rPr lang="en-US" dirty="0" err="1"/>
              <a:t>Kulinich</a:t>
            </a:r>
            <a:r>
              <a:rPr lang="en-US" dirty="0"/>
              <a:t>, Ukraine</a:t>
            </a:r>
          </a:p>
          <a:p>
            <a:pPr marL="457200" indent="-457200">
              <a:buFontTx/>
              <a:buChar char="-"/>
            </a:pPr>
            <a:r>
              <a:rPr lang="en-US" dirty="0"/>
              <a:t>Noted importance of land use/management</a:t>
            </a:r>
          </a:p>
          <a:p>
            <a:pPr marL="457200" indent="-457200">
              <a:buFontTx/>
              <a:buChar char="-"/>
            </a:pPr>
            <a:r>
              <a:rPr lang="en-US" dirty="0"/>
              <a:t>Benefitting from GEOSS Platform via ERA Planet, as well as GEO-AWS cloud credits programme</a:t>
            </a:r>
          </a:p>
          <a:p>
            <a:pPr marL="457200" indent="-457200">
              <a:buFontTx/>
              <a:buChar char="-"/>
            </a:pPr>
            <a:r>
              <a:rPr lang="en-US" dirty="0"/>
              <a:t>Copernicus has been hugely valuable, continued commitment to GEO and work on EO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13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2: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Item 2.2 </a:t>
            </a:r>
            <a:r>
              <a:rPr lang="en-US" dirty="0"/>
              <a:t>Jemal </a:t>
            </a:r>
            <a:r>
              <a:rPr lang="en-US" dirty="0" err="1"/>
              <a:t>Beker</a:t>
            </a:r>
            <a:r>
              <a:rPr lang="en-US" dirty="0"/>
              <a:t>, Hon. Minister Ethiopia, </a:t>
            </a:r>
          </a:p>
          <a:p>
            <a:r>
              <a:rPr lang="en-US" dirty="0" err="1"/>
              <a:t>Vatau</a:t>
            </a:r>
            <a:r>
              <a:rPr lang="en-US" dirty="0"/>
              <a:t> </a:t>
            </a:r>
            <a:r>
              <a:rPr lang="en-US" dirty="0" err="1"/>
              <a:t>Hui</a:t>
            </a:r>
            <a:r>
              <a:rPr lang="en-US" dirty="0"/>
              <a:t>, Hon. Minister Tonga, Scene Setting </a:t>
            </a:r>
          </a:p>
          <a:p>
            <a:pPr marL="457200" indent="-457200">
              <a:buFontTx/>
              <a:buChar char="-"/>
            </a:pPr>
            <a:r>
              <a:rPr lang="en-US" dirty="0"/>
              <a:t>[Ref previous comments] Africa needs continued GEO support</a:t>
            </a:r>
          </a:p>
          <a:p>
            <a:pPr marL="457200" indent="-457200">
              <a:buFontTx/>
              <a:buChar char="-"/>
            </a:pPr>
            <a:r>
              <a:rPr lang="en-US" dirty="0"/>
              <a:t>Collaboration, cooperation and all aspects of partnership matter</a:t>
            </a:r>
          </a:p>
          <a:p>
            <a:pPr marL="457200" indent="-457200">
              <a:buFontTx/>
              <a:buChar char="-"/>
            </a:pPr>
            <a:r>
              <a:rPr lang="en-US" dirty="0"/>
              <a:t>Tonga is ranked no.2 in the disaster ranking, this has really impacted socioeconomic development</a:t>
            </a:r>
          </a:p>
          <a:p>
            <a:pPr marL="457200" indent="-457200">
              <a:buFontTx/>
              <a:buChar char="-"/>
            </a:pPr>
            <a:r>
              <a:rPr lang="en-US" dirty="0"/>
              <a:t>Climate resilience and disaster risk management therefore a key focus area</a:t>
            </a:r>
          </a:p>
          <a:p>
            <a:pPr marL="457200" indent="-457200">
              <a:buFontTx/>
              <a:buChar char="-"/>
            </a:pPr>
            <a:r>
              <a:rPr lang="en-US" dirty="0"/>
              <a:t>Also working closely with UN-GGIM on disasters</a:t>
            </a:r>
          </a:p>
          <a:p>
            <a:pPr marL="457200" indent="-457200">
              <a:buFontTx/>
              <a:buChar char="-"/>
            </a:pPr>
            <a:r>
              <a:rPr lang="en-US" dirty="0"/>
              <a:t>Looking forward to Pacific community outcomes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893</Words>
  <Application>Microsoft Office PowerPoint</Application>
  <PresentationFormat>Affichage à l'écran (16:9)</PresentationFormat>
  <Paragraphs>181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  <vt:lpstr>Session 2: Strategy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Theadora Mills</dc:creator>
  <cp:lastModifiedBy>Isabelle Benezeth</cp:lastModifiedBy>
  <cp:revision>43</cp:revision>
  <dcterms:created xsi:type="dcterms:W3CDTF">2019-10-16T08:40:14Z</dcterms:created>
  <dcterms:modified xsi:type="dcterms:W3CDTF">2019-11-08T03:20:49Z</dcterms:modified>
</cp:coreProperties>
</file>